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81" r:id="rId7"/>
    <p:sldId id="262" r:id="rId8"/>
    <p:sldId id="263" r:id="rId9"/>
    <p:sldId id="264" r:id="rId10"/>
    <p:sldId id="280" r:id="rId11"/>
    <p:sldId id="277" r:id="rId12"/>
    <p:sldId id="265" r:id="rId13"/>
    <p:sldId id="269" r:id="rId14"/>
    <p:sldId id="276" r:id="rId15"/>
    <p:sldId id="266" r:id="rId16"/>
    <p:sldId id="270" r:id="rId17"/>
    <p:sldId id="268" r:id="rId18"/>
    <p:sldId id="275" r:id="rId19"/>
    <p:sldId id="271" r:id="rId20"/>
    <p:sldId id="273" r:id="rId21"/>
    <p:sldId id="274" r:id="rId22"/>
    <p:sldId id="279" r:id="rId23"/>
    <p:sldId id="260" r:id="rId24"/>
    <p:sldId id="283" r:id="rId25"/>
    <p:sldId id="28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2" autoAdjust="0"/>
    <p:restoredTop sz="88477" autoAdjust="0"/>
  </p:normalViewPr>
  <p:slideViewPr>
    <p:cSldViewPr snapToGrid="0">
      <p:cViewPr varScale="1">
        <p:scale>
          <a:sx n="66" d="100"/>
          <a:sy n="66" d="100"/>
        </p:scale>
        <p:origin x="7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4335-1338-4AE5-8A62-664295EC17F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90233-A1F0-4519-9958-4C5DF1E28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1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4335-1338-4AE5-8A62-664295EC17F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90233-A1F0-4519-9958-4C5DF1E28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6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4335-1338-4AE5-8A62-664295EC17F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90233-A1F0-4519-9958-4C5DF1E28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65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4335-1338-4AE5-8A62-664295EC17F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90233-A1F0-4519-9958-4C5DF1E28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05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4335-1338-4AE5-8A62-664295EC17F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90233-A1F0-4519-9958-4C5DF1E28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9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4335-1338-4AE5-8A62-664295EC17F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90233-A1F0-4519-9958-4C5DF1E28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64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4335-1338-4AE5-8A62-664295EC17F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90233-A1F0-4519-9958-4C5DF1E28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25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4335-1338-4AE5-8A62-664295EC17F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90233-A1F0-4519-9958-4C5DF1E28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64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4335-1338-4AE5-8A62-664295EC17F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90233-A1F0-4519-9958-4C5DF1E28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63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4335-1338-4AE5-8A62-664295EC17F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90233-A1F0-4519-9958-4C5DF1E28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20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4335-1338-4AE5-8A62-664295EC17F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90233-A1F0-4519-9958-4C5DF1E28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7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D4335-1338-4AE5-8A62-664295EC17F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90233-A1F0-4519-9958-4C5DF1E28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61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530" y="-114151"/>
            <a:ext cx="12523304" cy="68477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11966" y="1749287"/>
            <a:ext cx="10446446" cy="543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4400" dirty="0" smtClean="0">
                <a:solidFill>
                  <a:srgbClr val="0070C0"/>
                </a:solidFill>
              </a:rPr>
              <a:t>স্বাগতম</a:t>
            </a:r>
            <a:endParaRPr lang="en-US" sz="34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96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107135" y="285388"/>
            <a:ext cx="4431323" cy="238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/>
              <a:t>পরিচিতি</a:t>
            </a:r>
            <a:endParaRPr lang="en-US" sz="1600" dirty="0"/>
          </a:p>
        </p:txBody>
      </p:sp>
      <p:sp>
        <p:nvSpPr>
          <p:cNvPr id="8" name="Rounded Rectangle 7"/>
          <p:cNvSpPr/>
          <p:nvPr/>
        </p:nvSpPr>
        <p:spPr>
          <a:xfrm>
            <a:off x="527395" y="3519976"/>
            <a:ext cx="5159479" cy="263284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>
                <a:solidFill>
                  <a:srgbClr val="C00000"/>
                </a:solidFill>
              </a:rPr>
              <a:t>শিক্ষক পরিচিতি</a:t>
            </a:r>
          </a:p>
          <a:p>
            <a:r>
              <a:rPr lang="bn-BD" sz="3600" dirty="0">
                <a:solidFill>
                  <a:srgbClr val="C00000"/>
                </a:solidFill>
              </a:rPr>
              <a:t>মোছাঃ বিলকিছ বানু   আইডি -২৫</a:t>
            </a:r>
          </a:p>
          <a:p>
            <a:r>
              <a:rPr lang="bn-BD" sz="3600" dirty="0">
                <a:solidFill>
                  <a:srgbClr val="C00000"/>
                </a:solidFill>
              </a:rPr>
              <a:t>ধানুড়া উচ্চ বিদ্যালয়</a:t>
            </a:r>
          </a:p>
          <a:p>
            <a:r>
              <a:rPr lang="bn-BD" sz="3600" dirty="0">
                <a:solidFill>
                  <a:srgbClr val="C00000"/>
                </a:solidFill>
              </a:rPr>
              <a:t>গুরুদাসপুর নাটোর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45769" y="3547246"/>
            <a:ext cx="5036695" cy="257830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002060"/>
                </a:solidFill>
              </a:rPr>
              <a:t>পাঠ পরিচিতি</a:t>
            </a:r>
          </a:p>
          <a:p>
            <a:pPr algn="ctr"/>
            <a:r>
              <a:rPr lang="bn-BD" sz="4400" dirty="0" smtClean="0">
                <a:solidFill>
                  <a:srgbClr val="002060"/>
                </a:solidFill>
              </a:rPr>
              <a:t>শ্রেণীঃ নবম</a:t>
            </a:r>
            <a:endParaRPr lang="bn-BD" sz="4400" dirty="0">
              <a:solidFill>
                <a:srgbClr val="002060"/>
              </a:solidFill>
            </a:endParaRPr>
          </a:p>
          <a:p>
            <a:pPr algn="ctr"/>
            <a:r>
              <a:rPr lang="bn-BD" sz="4400" dirty="0">
                <a:solidFill>
                  <a:srgbClr val="002060"/>
                </a:solidFill>
              </a:rPr>
              <a:t>বিষয়ঃ বাংলা প্রথম </a:t>
            </a:r>
            <a:r>
              <a:rPr lang="bn-BD" sz="4400" dirty="0" smtClean="0">
                <a:solidFill>
                  <a:srgbClr val="002060"/>
                </a:solidFill>
              </a:rPr>
              <a:t>পত্র</a:t>
            </a:r>
            <a:endParaRPr lang="en-US" sz="4400" dirty="0" smtClean="0">
              <a:solidFill>
                <a:srgbClr val="002060"/>
              </a:solidFill>
            </a:endParaRPr>
          </a:p>
          <a:p>
            <a:endParaRPr lang="bn-BD" sz="4400" dirty="0"/>
          </a:p>
        </p:txBody>
      </p:sp>
    </p:spTree>
    <p:extLst>
      <p:ext uri="{BB962C8B-B14F-4D97-AF65-F5344CB8AC3E}">
        <p14:creationId xmlns:p14="http://schemas.microsoft.com/office/powerpoint/2010/main" val="48987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91" y="2279560"/>
            <a:ext cx="4064166" cy="28184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694" y="2279559"/>
            <a:ext cx="3088927" cy="28184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458" y="2272073"/>
            <a:ext cx="2935115" cy="282595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8344" y="296214"/>
            <a:ext cx="8229600" cy="110799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B050"/>
                </a:solidFill>
              </a:rPr>
              <a:t>ছবিগুলো দেখ ও চিন্তা করে বল</a:t>
            </a:r>
            <a:endParaRPr lang="en-US" sz="6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0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8454" y="492368"/>
            <a:ext cx="6471140" cy="186204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rgbClr val="00B050"/>
                </a:solidFill>
              </a:rPr>
              <a:t>পাঠ</a:t>
            </a:r>
            <a:r>
              <a:rPr lang="en-US" sz="11500" dirty="0" smtClean="0">
                <a:solidFill>
                  <a:srgbClr val="00B050"/>
                </a:solidFill>
              </a:rPr>
              <a:t> </a:t>
            </a:r>
            <a:r>
              <a:rPr lang="bn-BD" sz="11500" dirty="0" smtClean="0">
                <a:solidFill>
                  <a:srgbClr val="00B050"/>
                </a:solidFill>
              </a:rPr>
              <a:t>শিরোনাম</a:t>
            </a:r>
            <a:endParaRPr lang="en-US" sz="11500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3684" y="2863381"/>
            <a:ext cx="83102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</a:rPr>
              <a:t>পল্লীজননী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73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0854" y="2828969"/>
            <a:ext cx="9414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C000"/>
                </a:solidFill>
              </a:rPr>
              <a:t>এই পাঠশেষে শিক্ষার্থীরা</a:t>
            </a:r>
            <a:r>
              <a:rPr lang="en-US" sz="6000" dirty="0">
                <a:solidFill>
                  <a:srgbClr val="FFC000"/>
                </a:solidFill>
              </a:rPr>
              <a:t>-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09238" y="3844632"/>
            <a:ext cx="114947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</a:rPr>
              <a:t>সন্তানের প্রতি মায়ের ভালবাসা কি তা বলতে পারবে।</a:t>
            </a:r>
          </a:p>
          <a:p>
            <a:r>
              <a:rPr lang="bn-BD" sz="3600" dirty="0" smtClean="0">
                <a:solidFill>
                  <a:srgbClr val="00B050"/>
                </a:solidFill>
              </a:rPr>
              <a:t>মুমুর্ষ সন্তানকে ঘিরে মাতৃহৃদয়ের হাহাকারেরে  দৃষ্টান্ত লিখতে পারবে।</a:t>
            </a:r>
          </a:p>
          <a:p>
            <a:r>
              <a:rPr lang="bn-BD" sz="3600" dirty="0" smtClean="0">
                <a:solidFill>
                  <a:srgbClr val="00B050"/>
                </a:solidFill>
              </a:rPr>
              <a:t>পল্লির দরিদ্র পরিবারের জীবন চিত্র ব্যাখ্যা করতে পারবে।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21501" y="422031"/>
            <a:ext cx="4853353" cy="186204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/>
              <a:t>শিখনফল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221181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1844566" y="378372"/>
            <a:ext cx="6605751" cy="977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86278" y="260584"/>
            <a:ext cx="2734095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/>
              <a:t>কবি পরিচিতি</a:t>
            </a:r>
            <a:endParaRPr lang="en-US" sz="4800" dirty="0"/>
          </a:p>
        </p:txBody>
      </p:sp>
      <p:sp>
        <p:nvSpPr>
          <p:cNvPr id="25" name="Quad Arrow Callout 24"/>
          <p:cNvSpPr/>
          <p:nvPr/>
        </p:nvSpPr>
        <p:spPr>
          <a:xfrm>
            <a:off x="3715344" y="976508"/>
            <a:ext cx="5529944" cy="4804229"/>
          </a:xfrm>
          <a:prstGeom prst="quadArrowCallou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441" y="2219080"/>
            <a:ext cx="2750459" cy="243363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897900" y="3020399"/>
            <a:ext cx="1274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জন্ম</a:t>
            </a:r>
            <a:endParaRPr lang="en-US" sz="4800" dirty="0"/>
          </a:p>
        </p:txBody>
      </p:sp>
      <p:sp>
        <p:nvSpPr>
          <p:cNvPr id="29" name="TextBox 28"/>
          <p:cNvSpPr txBox="1"/>
          <p:nvPr/>
        </p:nvSpPr>
        <p:spPr>
          <a:xfrm>
            <a:off x="9468009" y="3178797"/>
            <a:ext cx="2061028" cy="646331"/>
          </a:xfrm>
          <a:prstGeom prst="rect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১৯০৩ সালে</a:t>
            </a:r>
            <a:endParaRPr lang="en-US" sz="3600" dirty="0"/>
          </a:p>
        </p:txBody>
      </p:sp>
      <p:sp>
        <p:nvSpPr>
          <p:cNvPr id="30" name="TextBox 29"/>
          <p:cNvSpPr txBox="1"/>
          <p:nvPr/>
        </p:nvSpPr>
        <p:spPr>
          <a:xfrm>
            <a:off x="4212145" y="3009872"/>
            <a:ext cx="11792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মৃত্যু</a:t>
            </a:r>
            <a:endParaRPr lang="en-US" sz="4400" dirty="0"/>
          </a:p>
        </p:txBody>
      </p:sp>
      <p:sp>
        <p:nvSpPr>
          <p:cNvPr id="31" name="TextBox 30"/>
          <p:cNvSpPr txBox="1"/>
          <p:nvPr/>
        </p:nvSpPr>
        <p:spPr>
          <a:xfrm>
            <a:off x="1844566" y="3240353"/>
            <a:ext cx="1712933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১৯৭১ সালে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110514" y="1669143"/>
            <a:ext cx="957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89600" y="378372"/>
            <a:ext cx="1901371" cy="595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110514" y="4876800"/>
            <a:ext cx="798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গ্রাম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5391429" y="5832757"/>
            <a:ext cx="2068913" cy="707886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তাম্বুল খানা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5718628" y="242648"/>
            <a:ext cx="1741714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কাব্যগ্রন্থ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5960521" y="1420931"/>
            <a:ext cx="1286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রাখালী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7211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27" grpId="0"/>
      <p:bldP spid="29" grpId="0" animBg="1"/>
      <p:bldP spid="30" grpId="0"/>
      <p:bldP spid="31" grpId="0" animBg="1"/>
      <p:bldP spid="6" grpId="0"/>
      <p:bldP spid="7" grpId="0" animBg="1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089" y="-154744"/>
            <a:ext cx="57590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/>
              <a:t>আর্দশ পা</a:t>
            </a:r>
            <a:r>
              <a:rPr lang="bn-BD" sz="13800" dirty="0"/>
              <a:t>ঠ</a:t>
            </a:r>
            <a:endParaRPr lang="en-US" sz="13800" dirty="0"/>
          </a:p>
        </p:txBody>
      </p:sp>
      <p:sp>
        <p:nvSpPr>
          <p:cNvPr id="3" name="TextBox 2"/>
          <p:cNvSpPr txBox="1"/>
          <p:nvPr/>
        </p:nvSpPr>
        <p:spPr>
          <a:xfrm>
            <a:off x="923089" y="5163869"/>
            <a:ext cx="11268911" cy="1208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>
                <a:solidFill>
                  <a:srgbClr val="C00000"/>
                </a:solidFill>
              </a:rPr>
              <a:t>শিক্ষক  শ্রেণীকক্ষে পাঠ্য বই </a:t>
            </a:r>
            <a:r>
              <a:rPr lang="bn-BD" sz="7200" dirty="0" smtClean="0">
                <a:solidFill>
                  <a:srgbClr val="C00000"/>
                </a:solidFill>
              </a:rPr>
              <a:t>পড়াবেন।</a:t>
            </a:r>
            <a:endParaRPr lang="en-US" sz="7200" dirty="0">
              <a:solidFill>
                <a:srgbClr val="C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89" y="1920569"/>
            <a:ext cx="7128364" cy="2974987"/>
          </a:xfrm>
          <a:prstGeom prst="rect">
            <a:avLst/>
          </a:prstGeom>
        </p:spPr>
      </p:pic>
      <p:sp>
        <p:nvSpPr>
          <p:cNvPr id="9" name="5-Point Star 8"/>
          <p:cNvSpPr/>
          <p:nvPr/>
        </p:nvSpPr>
        <p:spPr>
          <a:xfrm>
            <a:off x="374449" y="5402507"/>
            <a:ext cx="548640" cy="36576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31680" y="14516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7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8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3704" y="764951"/>
            <a:ext cx="4318781" cy="156966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/>
              <a:t>সরব পাঠ</a:t>
            </a:r>
            <a:endParaRPr lang="en-US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401959" y="3576299"/>
            <a:ext cx="11752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70C0"/>
                </a:solidFill>
              </a:rPr>
              <a:t>৩/৪ জন  শিক্ষার্থীদের দিয়ে পুরোপাঠ একবার পড়ানো</a:t>
            </a:r>
            <a:endParaRPr lang="en-US" sz="5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69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441817"/>
            <a:ext cx="114075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B050"/>
                </a:solidFill>
              </a:rPr>
              <a:t>শব্দ   -     ছবি    -   শব্দার্থ</a:t>
            </a:r>
            <a:endParaRPr lang="en-US" sz="7200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9862" y="3028889"/>
            <a:ext cx="2848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70C0"/>
                </a:solidFill>
              </a:rPr>
              <a:t>নয়ন নীর -</a:t>
            </a:r>
            <a:endParaRPr lang="en-US" sz="6000" dirty="0">
              <a:solidFill>
                <a:srgbClr val="0070C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993" y="2478095"/>
            <a:ext cx="1893936" cy="13156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2602" y="3663201"/>
            <a:ext cx="25633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</a:rPr>
              <a:t>পচান</a:t>
            </a:r>
            <a:r>
              <a:rPr lang="bn-BD" sz="6600" dirty="0" smtClean="0">
                <a:solidFill>
                  <a:srgbClr val="FF0000"/>
                </a:solidFill>
              </a:rPr>
              <a:t> -</a:t>
            </a:r>
            <a:r>
              <a:rPr lang="bn-BD" sz="8800" dirty="0" smtClean="0">
                <a:solidFill>
                  <a:srgbClr val="FF0000"/>
                </a:solidFill>
              </a:rPr>
              <a:t> </a:t>
            </a:r>
            <a:endParaRPr lang="en-US" sz="8800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763" y="3955612"/>
            <a:ext cx="1893936" cy="12604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990" y="5320620"/>
            <a:ext cx="3267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7030A0"/>
                </a:solidFill>
              </a:rPr>
              <a:t>আড়ঙের দিনে -</a:t>
            </a:r>
            <a:endParaRPr lang="en-US" sz="4800" dirty="0">
              <a:solidFill>
                <a:srgbClr val="7030A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993" y="5310454"/>
            <a:ext cx="2089490" cy="15475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08091" y="-113409"/>
            <a:ext cx="5156617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2060"/>
                </a:solidFill>
              </a:rPr>
              <a:t>শব্দার্থ  চার্ট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74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2532" y="209862"/>
            <a:ext cx="3822491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/>
              <a:t>সমাধান</a:t>
            </a:r>
            <a:endParaRPr lang="en-US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888760"/>
            <a:ext cx="116173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/>
              <a:t>   </a:t>
            </a:r>
            <a:endParaRPr lang="en-US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359763" y="1779522"/>
            <a:ext cx="116173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70C0"/>
                </a:solidFill>
              </a:rPr>
              <a:t>শব্দ   -   ছবি       -শব্দার্থ</a:t>
            </a:r>
            <a:endParaRPr lang="en-US" sz="96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646" y="2962345"/>
            <a:ext cx="2593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C00000"/>
                </a:solidFill>
              </a:rPr>
              <a:t>নয়ন নীর - </a:t>
            </a:r>
            <a:endParaRPr lang="en-US" sz="4800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852" y="3022162"/>
            <a:ext cx="1784548" cy="7790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68451" y="3082552"/>
            <a:ext cx="5385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</a:rPr>
              <a:t>নয়ন হোল চোখ ,নীর হোল পানি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538" y="4070340"/>
            <a:ext cx="2053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50"/>
                </a:solidFill>
              </a:rPr>
              <a:t>পচান -</a:t>
            </a:r>
            <a:endParaRPr lang="en-US" sz="5400" dirty="0">
              <a:solidFill>
                <a:srgbClr val="00B05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656" y="3964949"/>
            <a:ext cx="1706744" cy="8881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10859" y="3830723"/>
            <a:ext cx="42871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</a:rPr>
              <a:t>পচে গেছে এমন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882" y="5141626"/>
            <a:ext cx="3267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</a:rPr>
              <a:t>আড়ঙের দিনে- </a:t>
            </a:r>
            <a:endParaRPr lang="en-US" sz="4800" dirty="0">
              <a:solidFill>
                <a:srgbClr val="00206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852" y="5038646"/>
            <a:ext cx="1784548" cy="140712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10859" y="4993670"/>
            <a:ext cx="5666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</a:rPr>
              <a:t>আড়ঙ হোল হাট বা বাজার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0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7" grpId="0"/>
      <p:bldP spid="8" grpId="0"/>
      <p:bldP spid="11" grpId="0"/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2" y="745588"/>
            <a:ext cx="5373859" cy="36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437" y="636914"/>
            <a:ext cx="5659701" cy="376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7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2282" y="632012"/>
            <a:ext cx="95205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/>
              <a:t>কর্ম পত্র -১ (একক কাজ)</a:t>
            </a:r>
            <a:endParaRPr lang="en-US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607958" y="2550964"/>
            <a:ext cx="117123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সন্তানের  প্রতি মায়ের  অকৃতিম ভালোবাসার স্বরুপ বিশ্লেষন কর?</a:t>
            </a:r>
            <a:endParaRPr lang="bn-BD" dirty="0" smtClean="0"/>
          </a:p>
        </p:txBody>
      </p:sp>
      <p:sp>
        <p:nvSpPr>
          <p:cNvPr id="4" name="Notched Right Arrow 3"/>
          <p:cNvSpPr/>
          <p:nvPr/>
        </p:nvSpPr>
        <p:spPr>
          <a:xfrm>
            <a:off x="312122" y="2707084"/>
            <a:ext cx="295836" cy="4572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3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8172" y="-218737"/>
            <a:ext cx="75038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/>
              <a:t>সমাধান</a:t>
            </a:r>
            <a:endParaRPr lang="en-US" sz="13800" dirty="0"/>
          </a:p>
        </p:txBody>
      </p:sp>
      <p:sp>
        <p:nvSpPr>
          <p:cNvPr id="3" name="TextBox 2"/>
          <p:cNvSpPr txBox="1"/>
          <p:nvPr/>
        </p:nvSpPr>
        <p:spPr>
          <a:xfrm>
            <a:off x="206062" y="2768958"/>
            <a:ext cx="1219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</a:rPr>
              <a:t>পল্লিজননী কবিতাটি কবি জসীমউদ্দীনের রাখালী কাব্যগ্রন্থ থেকে আদর করে রোগ ভালো করে দেবার জন্য দরগায় মানত করে রুগন পরিবেশে রোগী সামনে নিয়ে এক পল্লিমায়ের পুত্র হারানোর শঙ্কা জেগে ওঠে।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-4953" y="2996419"/>
            <a:ext cx="286308" cy="32355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6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2"/>
          <a:stretch/>
        </p:blipFill>
        <p:spPr>
          <a:xfrm>
            <a:off x="168721" y="1727345"/>
            <a:ext cx="5425440" cy="33666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892" y="1824283"/>
            <a:ext cx="4904508" cy="317278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2127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07776" y="900953"/>
            <a:ext cx="94129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/>
              <a:t>কর্ম পত্র -২ (জোড়ায় কাজ 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1294" y="2931458"/>
            <a:ext cx="10945906" cy="860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F0"/>
                </a:solidFill>
              </a:rPr>
              <a:t>মুমুর্ষ সন্তানকে ঘিরে মাতৃহৃদয়ের হাহাকারের দৃষ্টান্ত লিখ?</a:t>
            </a:r>
            <a:endParaRPr lang="en-US" sz="4800" dirty="0">
              <a:solidFill>
                <a:srgbClr val="00B0F0"/>
              </a:solidFill>
            </a:endParaRPr>
          </a:p>
        </p:txBody>
      </p:sp>
      <p:sp>
        <p:nvSpPr>
          <p:cNvPr id="5" name="Notched Right Arrow 4"/>
          <p:cNvSpPr/>
          <p:nvPr/>
        </p:nvSpPr>
        <p:spPr>
          <a:xfrm>
            <a:off x="389965" y="3099547"/>
            <a:ext cx="389965" cy="52443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7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5729" y="295422"/>
            <a:ext cx="8203843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3900" dirty="0" smtClean="0"/>
              <a:t>সমাধান</a:t>
            </a:r>
            <a:endParaRPr lang="en-US" sz="23900" dirty="0"/>
          </a:p>
        </p:txBody>
      </p:sp>
      <p:sp>
        <p:nvSpPr>
          <p:cNvPr id="3" name="TextBox 2"/>
          <p:cNvSpPr txBox="1"/>
          <p:nvPr/>
        </p:nvSpPr>
        <p:spPr>
          <a:xfrm>
            <a:off x="244697" y="3115415"/>
            <a:ext cx="115781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</a:rPr>
              <a:t>সন্তান হচ্চে মায়ের নাড়ী ছেড়া ধন । তাকে কেন্দ্র করে মার জীবনের অপুর্ন স্বপ্নগুলো বাস্তবে  রূপ পেতে চায় । কত স্বাদ ছেলেকে আদর করবে,যত্ন করবে,মানুষের মত মানুষ করবে।সে সাধ তার পূরণ হল এক ঝাপটা তাকে ফেলে দিল সন্তান থেকে দূরে। তার বুকের ভেতর খাঁ খাঁ করে এক মর্মান্তিক কান্না । সন্তান কে প্রান ভরে আদর করতে না পারলে মায়ের মনে শান্তি আসবে কিভাবে ।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17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58" y="166736"/>
            <a:ext cx="4380952" cy="32857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533" y="48697"/>
            <a:ext cx="4458391" cy="33437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533" y="3833430"/>
            <a:ext cx="4586334" cy="2937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58" y="3833430"/>
            <a:ext cx="4419721" cy="294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9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6372" y="528034"/>
            <a:ext cx="96849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/>
              <a:t>কর্ম পত্র -৩ (দলীয় কাজ)</a:t>
            </a:r>
            <a:endParaRPr lang="en-US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502276" y="2550016"/>
            <a:ext cx="118099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C00000"/>
                </a:solidFill>
              </a:rPr>
              <a:t>পল্লীর দরিদ্র পরিবারের জীবন চিত্র  ব্যাখ্যা কর</a:t>
            </a:r>
            <a:endParaRPr lang="en-US" sz="6600" dirty="0">
              <a:solidFill>
                <a:srgbClr val="C00000"/>
              </a:solidFill>
            </a:endParaRPr>
          </a:p>
        </p:txBody>
      </p:sp>
      <p:sp>
        <p:nvSpPr>
          <p:cNvPr id="4" name="Notched Right Arrow 3"/>
          <p:cNvSpPr/>
          <p:nvPr/>
        </p:nvSpPr>
        <p:spPr>
          <a:xfrm>
            <a:off x="89518" y="2917162"/>
            <a:ext cx="412758" cy="37370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81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8788" y="363382"/>
            <a:ext cx="3319975" cy="156966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7030A0"/>
                </a:solidFill>
              </a:rPr>
              <a:t>সমাধান</a:t>
            </a:r>
            <a:endParaRPr lang="en-US" sz="9600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6604" y="2447779"/>
            <a:ext cx="1016975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</a:rPr>
              <a:t>পল্লি জননী কবিতায় রয়েছে পল্লি প্রকৃতির এক নিখুঁত চিত্র আছে। পল্লির এর গরিব আসহায় মা ও ছেলের জীবনের চালচিত্র। দারিদ্রের কারনে মা ছেলের অনেক ছোট খাটো অনেক  আবদার পূরন করতে পারেনি কখন ছলনা করতে মায়ের পরানে বেধেছে  কিন্তু  কী করবেন তারা  তো কোন</a:t>
            </a:r>
          </a:p>
          <a:p>
            <a:r>
              <a:rPr lang="bn-BD" sz="3600" dirty="0" smtClean="0">
                <a:solidFill>
                  <a:srgbClr val="C00000"/>
                </a:solidFill>
              </a:rPr>
              <a:t>উপায় নেই মায়ের এহেন মানসিক অবস্থার সাথে কবিতায় যুক্ত হয়েছে গ্রামীণ প্রকৃতি।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661181" y="2459468"/>
            <a:ext cx="465423" cy="4501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179299" y="228627"/>
            <a:ext cx="3727938" cy="13047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376246" y="422031"/>
            <a:ext cx="3123028" cy="1111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3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3499" y="463639"/>
            <a:ext cx="762429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/>
              <a:t>বাড়ির কাজ</a:t>
            </a:r>
            <a:endParaRPr lang="en-US" sz="16600" dirty="0"/>
          </a:p>
        </p:txBody>
      </p:sp>
      <p:sp>
        <p:nvSpPr>
          <p:cNvPr id="3" name="TextBox 2"/>
          <p:cNvSpPr txBox="1"/>
          <p:nvPr/>
        </p:nvSpPr>
        <p:spPr>
          <a:xfrm>
            <a:off x="386366" y="3110517"/>
            <a:ext cx="116038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7030A0"/>
                </a:solidFill>
              </a:rPr>
              <a:t>পল্লিজননী কবিতায় ছেলেটির যে বৈশিষ্ট্য তুলে ধরা হয়েছে তা ব্যাখ্যা কর?</a:t>
            </a:r>
            <a:endParaRPr lang="en-US" sz="7200" dirty="0">
              <a:solidFill>
                <a:srgbClr val="7030A0"/>
              </a:solidFill>
            </a:endParaRPr>
          </a:p>
        </p:txBody>
      </p:sp>
      <p:sp>
        <p:nvSpPr>
          <p:cNvPr id="4" name="Notched Right Arrow 3"/>
          <p:cNvSpPr/>
          <p:nvPr/>
        </p:nvSpPr>
        <p:spPr>
          <a:xfrm>
            <a:off x="218941" y="3348507"/>
            <a:ext cx="167425" cy="14673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38487" y="674951"/>
            <a:ext cx="7624293" cy="20398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04488" y="450200"/>
            <a:ext cx="7962314" cy="24624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6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366" y="0"/>
            <a:ext cx="1257836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47742" y="1146220"/>
            <a:ext cx="6658376" cy="428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20462" y="1146220"/>
            <a:ext cx="926420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700" dirty="0" smtClean="0">
                <a:solidFill>
                  <a:srgbClr val="FF0000"/>
                </a:solidFill>
              </a:rPr>
              <a:t>ধন্যবাদ</a:t>
            </a:r>
            <a:endParaRPr lang="en-US" sz="28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05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328272"/>
            <a:ext cx="11829833" cy="6924737"/>
            <a:chOff x="540185" y="-11794"/>
            <a:chExt cx="11453632" cy="692473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9704" y="1651437"/>
              <a:ext cx="2954013" cy="2358632"/>
            </a:xfrm>
            <a:prstGeom prst="ellipse">
              <a:avLst/>
            </a:prstGeom>
            <a:ln w="28575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5" name="Explosion 1 4"/>
            <p:cNvSpPr/>
            <p:nvPr/>
          </p:nvSpPr>
          <p:spPr>
            <a:xfrm>
              <a:off x="8511687" y="867113"/>
              <a:ext cx="1858855" cy="2099119"/>
            </a:xfrm>
            <a:prstGeom prst="irregularSeal1">
              <a:avLst/>
            </a:prstGeom>
            <a:solidFill>
              <a:srgbClr val="9966FF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chemeClr val="tx1"/>
                  </a:solidFill>
                </a:rPr>
                <a:t>১৯০৩ সালে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 flipV="1">
              <a:off x="2063219" y="3016825"/>
              <a:ext cx="2093180" cy="506821"/>
            </a:xfrm>
            <a:prstGeom prst="straightConnector1">
              <a:avLst/>
            </a:prstGeom>
            <a:ln w="76200">
              <a:solidFill>
                <a:srgbClr val="FF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3701684" y="3983585"/>
              <a:ext cx="1285915" cy="1346648"/>
            </a:xfrm>
            <a:prstGeom prst="straightConnector1">
              <a:avLst/>
            </a:prstGeom>
            <a:ln w="762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6312958" y="3734191"/>
              <a:ext cx="1786670" cy="147575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/>
            <p:cNvGrpSpPr/>
            <p:nvPr/>
          </p:nvGrpSpPr>
          <p:grpSpPr>
            <a:xfrm>
              <a:off x="6743255" y="1729991"/>
              <a:ext cx="1763812" cy="1391371"/>
              <a:chOff x="6686761" y="1485428"/>
              <a:chExt cx="2332112" cy="1746969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 flipV="1">
                <a:off x="6686761" y="2145238"/>
                <a:ext cx="2332112" cy="1087159"/>
              </a:xfrm>
              <a:prstGeom prst="straightConnector1">
                <a:avLst/>
              </a:prstGeom>
              <a:ln w="76200">
                <a:solidFill>
                  <a:srgbClr val="9966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7033374" y="1485428"/>
                <a:ext cx="1638887" cy="707886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BD" sz="4000" dirty="0" smtClean="0"/>
                  <a:t>জন্ম</a:t>
                </a:r>
                <a:endParaRPr lang="en-US" sz="4000" dirty="0"/>
              </a:p>
            </p:txBody>
          </p:sp>
        </p:grpSp>
        <p:cxnSp>
          <p:nvCxnSpPr>
            <p:cNvPr id="27" name="Straight Arrow Connector 26"/>
            <p:cNvCxnSpPr/>
            <p:nvPr/>
          </p:nvCxnSpPr>
          <p:spPr>
            <a:xfrm flipH="1">
              <a:off x="5017832" y="3935446"/>
              <a:ext cx="858434" cy="1820485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Explosion 1 37"/>
            <p:cNvSpPr/>
            <p:nvPr/>
          </p:nvSpPr>
          <p:spPr>
            <a:xfrm>
              <a:off x="7422405" y="4805229"/>
              <a:ext cx="2342116" cy="2016666"/>
            </a:xfrm>
            <a:prstGeom prst="irregularSeal1">
              <a:avLst/>
            </a:prstGeom>
            <a:solidFill>
              <a:srgbClr val="0070C0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Explosion 1 43"/>
            <p:cNvSpPr/>
            <p:nvPr/>
          </p:nvSpPr>
          <p:spPr>
            <a:xfrm>
              <a:off x="4408087" y="5466392"/>
              <a:ext cx="2168927" cy="1446551"/>
            </a:xfrm>
            <a:prstGeom prst="irregularSeal1">
              <a:avLst/>
            </a:prstGeom>
            <a:solidFill>
              <a:srgbClr val="C00000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Explosion 1 54"/>
            <p:cNvSpPr/>
            <p:nvPr/>
          </p:nvSpPr>
          <p:spPr>
            <a:xfrm>
              <a:off x="540185" y="1631576"/>
              <a:ext cx="1828800" cy="2113613"/>
            </a:xfrm>
            <a:prstGeom prst="irregularSeal1">
              <a:avLst/>
            </a:prstGeom>
            <a:solidFill>
              <a:srgbClr val="FF00FF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Explosion 1 55"/>
            <p:cNvSpPr/>
            <p:nvPr/>
          </p:nvSpPr>
          <p:spPr>
            <a:xfrm>
              <a:off x="1540948" y="4970831"/>
              <a:ext cx="2415787" cy="1753849"/>
            </a:xfrm>
            <a:prstGeom prst="irregularSeal1">
              <a:avLst/>
            </a:prstGeom>
            <a:solidFill>
              <a:srgbClr val="FFFF00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BD" dirty="0" smtClean="0"/>
                <a:t>ভঙভড়ভ্রমণ</a:t>
              </a:r>
              <a:endParaRPr lang="en-US" dirty="0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9447321" y="3016824"/>
              <a:ext cx="2546496" cy="2051141"/>
              <a:chOff x="9410943" y="3140484"/>
              <a:chExt cx="2546496" cy="2051141"/>
            </a:xfrm>
          </p:grpSpPr>
          <p:sp>
            <p:nvSpPr>
              <p:cNvPr id="10" name="Explosion 1 9"/>
              <p:cNvSpPr/>
              <p:nvPr/>
            </p:nvSpPr>
            <p:spPr>
              <a:xfrm>
                <a:off x="9410943" y="3140484"/>
                <a:ext cx="2546496" cy="2051141"/>
              </a:xfrm>
              <a:prstGeom prst="irregularSeal1">
                <a:avLst/>
              </a:prstGeom>
              <a:solidFill>
                <a:srgbClr val="00B050"/>
              </a:solidFill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u="sng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9732187" y="3777343"/>
                <a:ext cx="1997635" cy="769441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err="1" smtClean="0"/>
                  <a:t>ফরিদ</a:t>
                </a:r>
                <a:r>
                  <a:rPr lang="bn-BD" sz="4400" dirty="0" smtClean="0"/>
                  <a:t>পুর</a:t>
                </a:r>
                <a:endParaRPr lang="en-US" sz="3200" dirty="0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7576054" y="2798196"/>
              <a:ext cx="1329485" cy="70788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BD" sz="4000" dirty="0" smtClean="0"/>
                <a:t>জেলা</a:t>
              </a:r>
              <a:endParaRPr lang="en-US" sz="4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757304" y="5425920"/>
              <a:ext cx="1769729" cy="64633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600" dirty="0" smtClean="0"/>
                <a:t>তাম্বুলখানা</a:t>
              </a:r>
              <a:endParaRPr lang="en-US" sz="36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77762" y="4007388"/>
              <a:ext cx="964407" cy="70788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BD" sz="4000" dirty="0" smtClean="0"/>
                <a:t>গ্রাম</a:t>
              </a:r>
              <a:endParaRPr lang="en-US" sz="4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43993" y="4633160"/>
              <a:ext cx="1377709" cy="64633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BD" sz="3600" dirty="0" smtClean="0"/>
                <a:t>কাব্যগ্রন্থ</a:t>
              </a:r>
              <a:endParaRPr lang="en-US" sz="36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741114" y="5881463"/>
              <a:ext cx="1588539" cy="58477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dirty="0" smtClean="0"/>
                <a:t>রাখালী</a:t>
              </a:r>
              <a:endParaRPr lang="en-US" sz="32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802488" y="3823677"/>
              <a:ext cx="2137041" cy="64633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3600" dirty="0" err="1" smtClean="0"/>
                <a:t>চলে</a:t>
              </a:r>
              <a:r>
                <a:rPr lang="en-US" sz="3600" dirty="0" smtClean="0"/>
                <a:t> </a:t>
              </a:r>
              <a:r>
                <a:rPr lang="en-US" sz="3600" dirty="0" err="1" smtClean="0"/>
                <a:t>মুসাফির</a:t>
              </a:r>
              <a:endParaRPr lang="en-US" sz="36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65224" y="2240085"/>
              <a:ext cx="1176509" cy="95410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2800" dirty="0" smtClean="0"/>
                <a:t>১৯৭৬ সালে</a:t>
              </a:r>
              <a:endParaRPr lang="en-US" sz="28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482568" y="-11794"/>
              <a:ext cx="5338139" cy="156966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BD" sz="9600" dirty="0" smtClean="0"/>
                <a:t>কবি পরিচিতি</a:t>
              </a:r>
              <a:endParaRPr lang="en-US" sz="96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693479" y="5432766"/>
              <a:ext cx="2043763" cy="64633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600" dirty="0" smtClean="0"/>
                <a:t>ভ্রমণ কাহিনি</a:t>
              </a:r>
              <a:endParaRPr lang="en-US" sz="3600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6186377" y="3790641"/>
            <a:ext cx="3340937" cy="63240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006182" y="2582056"/>
            <a:ext cx="1259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মৃত্যু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2980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91241" y="415068"/>
            <a:ext cx="4488515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7030A0"/>
                </a:solidFill>
              </a:rPr>
              <a:t>কবি  পরিচিতি</a:t>
            </a:r>
            <a:endParaRPr lang="en-US" sz="5400" b="1" dirty="0">
              <a:solidFill>
                <a:srgbClr val="7030A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294186" y="1518526"/>
            <a:ext cx="6977689" cy="5935864"/>
            <a:chOff x="1948062" y="1221985"/>
            <a:chExt cx="6977689" cy="5935864"/>
          </a:xfrm>
        </p:grpSpPr>
        <p:grpSp>
          <p:nvGrpSpPr>
            <p:cNvPr id="2" name="Group 1"/>
            <p:cNvGrpSpPr/>
            <p:nvPr/>
          </p:nvGrpSpPr>
          <p:grpSpPr>
            <a:xfrm>
              <a:off x="1948062" y="1221985"/>
              <a:ext cx="6977689" cy="5935864"/>
              <a:chOff x="1948062" y="1234864"/>
              <a:chExt cx="6977689" cy="5935864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1948062" y="1234864"/>
                <a:ext cx="6977689" cy="5935864"/>
                <a:chOff x="784393" y="1280505"/>
                <a:chExt cx="6977689" cy="5935864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22074" y="2931572"/>
                  <a:ext cx="2954013" cy="2358632"/>
                </a:xfrm>
                <a:prstGeom prst="ellipse">
                  <a:avLst/>
                </a:prstGeom>
                <a:ln w="63500" cap="rnd">
                  <a:solidFill>
                    <a:srgbClr val="333333"/>
                  </a:solidFill>
                </a:ln>
                <a:effectLst>
                  <a:outerShdw blurRad="381000" dist="292100" dir="5400000" sx="-80000" sy="-18000" rotWithShape="0">
                    <a:srgbClr val="000000">
                      <a:alpha val="22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3000000"/>
                  </a:lightRig>
                </a:scene3d>
                <a:sp3d contourW="7620">
                  <a:bevelT w="95250" h="31750"/>
                  <a:contourClr>
                    <a:srgbClr val="333333"/>
                  </a:contourClr>
                </a:sp3d>
              </p:spPr>
            </p:pic>
            <p:sp>
              <p:nvSpPr>
                <p:cNvPr id="32" name="Oval 31"/>
                <p:cNvSpPr/>
                <p:nvPr/>
              </p:nvSpPr>
              <p:spPr>
                <a:xfrm>
                  <a:off x="1114755" y="1921829"/>
                  <a:ext cx="2058259" cy="180770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784393" y="4019603"/>
                  <a:ext cx="2029393" cy="188674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2980929" y="5383524"/>
                  <a:ext cx="2052539" cy="183284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5110982" y="4836962"/>
                  <a:ext cx="2126945" cy="182969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5702713" y="2704543"/>
                  <a:ext cx="2059369" cy="190143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3908976" y="1280505"/>
                  <a:ext cx="2023614" cy="165106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</p:grpSp>
          <p:sp>
            <p:nvSpPr>
              <p:cNvPr id="40" name="TextBox 39"/>
              <p:cNvSpPr txBox="1"/>
              <p:nvPr/>
            </p:nvSpPr>
            <p:spPr>
              <a:xfrm>
                <a:off x="5242579" y="1853996"/>
                <a:ext cx="168374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2800" dirty="0" smtClean="0"/>
                  <a:t>জন্ম- ১৯০৩ খ্রীঃ</a:t>
                </a:r>
                <a:endParaRPr lang="en-US" sz="2800" dirty="0"/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7096259" y="3193961"/>
              <a:ext cx="176440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dirty="0" smtClean="0"/>
                <a:t>ফরিদপুর জেলার</a:t>
              </a:r>
              <a:endParaRPr lang="en-US" sz="40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619741" y="5368907"/>
              <a:ext cx="180304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dirty="0" smtClean="0"/>
                <a:t>তাম্বুলখানা গ্রামে</a:t>
              </a:r>
              <a:endParaRPr lang="en-US" sz="40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301544" y="5962918"/>
              <a:ext cx="173864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dirty="0" smtClean="0"/>
                <a:t>কাব্যগ্রন্থঃ রাখালী</a:t>
              </a:r>
              <a:endParaRPr lang="en-US" sz="32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5014" y="4623515"/>
              <a:ext cx="16742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dirty="0" smtClean="0"/>
                <a:t>পল্লিকবি</a:t>
              </a:r>
              <a:endParaRPr lang="en-US" sz="4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665927" y="2275129"/>
              <a:ext cx="155618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/>
                <a:t>মৃত্যুঃ ১৯৭৬ সালে</a:t>
              </a:r>
            </a:p>
            <a:p>
              <a:r>
                <a:rPr lang="bn-BD" sz="2800" dirty="0" smtClean="0"/>
                <a:t>১৪ই মার্চ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57633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031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113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skos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1524</TotalTime>
  <Words>396</Words>
  <Application>Microsoft Office PowerPoint</Application>
  <PresentationFormat>Widescreen</PresentationFormat>
  <Paragraphs>82</Paragraphs>
  <Slides>25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215</cp:revision>
  <dcterms:created xsi:type="dcterms:W3CDTF">2013-10-26T01:49:36Z</dcterms:created>
  <dcterms:modified xsi:type="dcterms:W3CDTF">2013-10-29T19:24:19Z</dcterms:modified>
</cp:coreProperties>
</file>